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63" r:id="rId4"/>
    <p:sldId id="259" r:id="rId5"/>
    <p:sldId id="265" r:id="rId6"/>
    <p:sldId id="262" r:id="rId7"/>
    <p:sldId id="261" r:id="rId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68" d="100"/>
          <a:sy n="68" d="100"/>
        </p:scale>
        <p:origin x="1218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A29671-9E19-7543-99BE-6350032B2CDE}" type="datetimeFigureOut">
              <a:rPr lang="en-US" smtClean="0"/>
              <a:t>4/28/2016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1BD595-5FE3-F74B-B1CF-60C057DF17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4937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A29671-9E19-7543-99BE-6350032B2CDE}" type="datetimeFigureOut">
              <a:rPr lang="en-US" smtClean="0"/>
              <a:t>4/28/2016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1BD595-5FE3-F74B-B1CF-60C057DF17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25093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A29671-9E19-7543-99BE-6350032B2CDE}" type="datetimeFigureOut">
              <a:rPr lang="en-US" smtClean="0"/>
              <a:t>4/28/2016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1BD595-5FE3-F74B-B1CF-60C057DF17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51956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A29671-9E19-7543-99BE-6350032B2CDE}" type="datetimeFigureOut">
              <a:rPr lang="en-US" smtClean="0"/>
              <a:t>4/28/2016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1BD595-5FE3-F74B-B1CF-60C057DF17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65764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A29671-9E19-7543-99BE-6350032B2CDE}" type="datetimeFigureOut">
              <a:rPr lang="en-US" smtClean="0"/>
              <a:t>4/28/2016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1BD595-5FE3-F74B-B1CF-60C057DF17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59607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A29671-9E19-7543-99BE-6350032B2CDE}" type="datetimeFigureOut">
              <a:rPr lang="en-US" smtClean="0"/>
              <a:t>4/28/2016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1BD595-5FE3-F74B-B1CF-60C057DF17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71553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A29671-9E19-7543-99BE-6350032B2CDE}" type="datetimeFigureOut">
              <a:rPr lang="en-US" smtClean="0"/>
              <a:t>4/28/2016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1BD595-5FE3-F74B-B1CF-60C057DF17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94262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A29671-9E19-7543-99BE-6350032B2CDE}" type="datetimeFigureOut">
              <a:rPr lang="en-US" smtClean="0"/>
              <a:t>4/28/2016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1BD595-5FE3-F74B-B1CF-60C057DF17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78930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A29671-9E19-7543-99BE-6350032B2CDE}" type="datetimeFigureOut">
              <a:rPr lang="en-US" smtClean="0"/>
              <a:t>4/28/2016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1BD595-5FE3-F74B-B1CF-60C057DF17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76725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A29671-9E19-7543-99BE-6350032B2CDE}" type="datetimeFigureOut">
              <a:rPr lang="en-US" smtClean="0"/>
              <a:t>4/28/2016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1BD595-5FE3-F74B-B1CF-60C057DF17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35312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A29671-9E19-7543-99BE-6350032B2CDE}" type="datetimeFigureOut">
              <a:rPr lang="en-US" smtClean="0"/>
              <a:t>4/28/2016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1BD595-5FE3-F74B-B1CF-60C057DF17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84247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A29671-9E19-7543-99BE-6350032B2CDE}" type="datetimeFigureOut">
              <a:rPr lang="en-US" smtClean="0"/>
              <a:t>4/28/2016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1BD595-5FE3-F74B-B1CF-60C057DF17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68872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OceanSITES: New Perspectives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00450"/>
            <a:ext cx="6400800" cy="1752600"/>
          </a:xfrm>
        </p:spPr>
        <p:txBody>
          <a:bodyPr/>
          <a:lstStyle/>
          <a:p>
            <a:r>
              <a:rPr lang="en-US" dirty="0" smtClean="0"/>
              <a:t>Nathan Anderson</a:t>
            </a:r>
            <a:endParaRPr lang="en-US" dirty="0"/>
          </a:p>
        </p:txBody>
      </p:sp>
      <p:pic>
        <p:nvPicPr>
          <p:cNvPr id="4" name="Picture 3" descr="oceansites-logo-sm.jp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583" y="254913"/>
            <a:ext cx="1164017" cy="8536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7464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3165391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Summary of the Documentation</a:t>
            </a:r>
          </a:p>
          <a:p>
            <a:pPr lvl="1"/>
            <a:r>
              <a:rPr lang="en-US" dirty="0"/>
              <a:t>Data </a:t>
            </a:r>
            <a:r>
              <a:rPr lang="en-US" dirty="0" smtClean="0"/>
              <a:t>Providers’ Guide*</a:t>
            </a:r>
            <a:endParaRPr lang="en-US" dirty="0"/>
          </a:p>
          <a:p>
            <a:pPr lvl="1"/>
            <a:r>
              <a:rPr lang="en-US" dirty="0" smtClean="0"/>
              <a:t>How to participate in </a:t>
            </a:r>
            <a:r>
              <a:rPr lang="en-US" dirty="0" err="1" smtClean="0"/>
              <a:t>OceanSITES</a:t>
            </a:r>
            <a:r>
              <a:rPr lang="en-US" dirty="0" smtClean="0"/>
              <a:t> (recently posted*)</a:t>
            </a:r>
          </a:p>
          <a:p>
            <a:pPr lvl="1"/>
            <a:r>
              <a:rPr lang="en-US" dirty="0" smtClean="0"/>
              <a:t>Data Format Reference Manual (was User’s Guide)</a:t>
            </a:r>
          </a:p>
          <a:p>
            <a:pPr lvl="1"/>
            <a:r>
              <a:rPr lang="en-US" dirty="0" smtClean="0"/>
              <a:t>Data Users’ Guide (coming soon*)</a:t>
            </a:r>
          </a:p>
          <a:p>
            <a:r>
              <a:rPr lang="en-US" dirty="0" smtClean="0"/>
              <a:t>Open source tools for access and use (example Matlab/Python scripts), </a:t>
            </a:r>
            <a:r>
              <a:rPr lang="en-US" dirty="0" err="1" smtClean="0"/>
              <a:t>GitHub</a:t>
            </a:r>
            <a:endParaRPr lang="en-US" dirty="0" smtClean="0"/>
          </a:p>
          <a:p>
            <a:r>
              <a:rPr lang="en-US" dirty="0" smtClean="0"/>
              <a:t>What would make the OceanSITES DMT more effective?</a:t>
            </a:r>
          </a:p>
          <a:p>
            <a:r>
              <a:rPr lang="en-US" dirty="0" smtClean="0"/>
              <a:t>New Users: Getting Started*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366824" y="4809898"/>
            <a:ext cx="37771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* Combine Documents into Checklist?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499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Data Provider’s Guide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1" y="1083640"/>
            <a:ext cx="3230480" cy="5057513"/>
          </a:xfrm>
        </p:spPr>
        <p:txBody>
          <a:bodyPr>
            <a:noAutofit/>
          </a:bodyPr>
          <a:lstStyle/>
          <a:p>
            <a:r>
              <a:rPr lang="en-US" sz="1800" dirty="0" smtClean="0"/>
              <a:t>Guides user’s Data Management </a:t>
            </a:r>
          </a:p>
          <a:p>
            <a:pPr lvl="1"/>
            <a:r>
              <a:rPr lang="en-US" sz="1600" dirty="0" smtClean="0">
                <a:solidFill>
                  <a:srgbClr val="008000"/>
                </a:solidFill>
              </a:rPr>
              <a:t>Mission Statement and Documentation </a:t>
            </a:r>
            <a:r>
              <a:rPr lang="en-US" sz="1600" dirty="0">
                <a:solidFill>
                  <a:srgbClr val="008000"/>
                </a:solidFill>
              </a:rPr>
              <a:t>S</a:t>
            </a:r>
            <a:r>
              <a:rPr lang="en-US" sz="1600" dirty="0" smtClean="0">
                <a:solidFill>
                  <a:srgbClr val="008000"/>
                </a:solidFill>
              </a:rPr>
              <a:t>ummary</a:t>
            </a:r>
            <a:endParaRPr lang="en-US" sz="2000" dirty="0" smtClean="0">
              <a:solidFill>
                <a:srgbClr val="008000"/>
              </a:solidFill>
            </a:endParaRPr>
          </a:p>
          <a:p>
            <a:pPr lvl="1"/>
            <a:r>
              <a:rPr lang="en-US" sz="1600" dirty="0" smtClean="0">
                <a:solidFill>
                  <a:srgbClr val="008000"/>
                </a:solidFill>
              </a:rPr>
              <a:t>Users provide “Best” data</a:t>
            </a:r>
          </a:p>
          <a:p>
            <a:pPr lvl="1"/>
            <a:r>
              <a:rPr lang="en-US" sz="1600" dirty="0" smtClean="0">
                <a:solidFill>
                  <a:srgbClr val="008000"/>
                </a:solidFill>
              </a:rPr>
              <a:t>Data flow clearly defined </a:t>
            </a:r>
          </a:p>
          <a:p>
            <a:pPr marL="457200" lvl="1" indent="0">
              <a:buNone/>
            </a:pPr>
            <a:r>
              <a:rPr lang="en-US" sz="1600" dirty="0" smtClean="0">
                <a:solidFill>
                  <a:srgbClr val="008000"/>
                </a:solidFill>
              </a:rPr>
              <a:t>	(PI -&gt; DAC -&gt; GDAC) </a:t>
            </a:r>
          </a:p>
          <a:p>
            <a:r>
              <a:rPr lang="en-US" sz="1800" dirty="0" smtClean="0"/>
              <a:t>Registration</a:t>
            </a:r>
          </a:p>
          <a:p>
            <a:pPr lvl="1"/>
            <a:r>
              <a:rPr lang="en-US" sz="1600" dirty="0" smtClean="0">
                <a:solidFill>
                  <a:schemeClr val="accent2"/>
                </a:solidFill>
              </a:rPr>
              <a:t>Mentions contacting </a:t>
            </a:r>
            <a:r>
              <a:rPr lang="en-US" sz="1600" dirty="0" err="1" smtClean="0">
                <a:solidFill>
                  <a:schemeClr val="accent2"/>
                </a:solidFill>
              </a:rPr>
              <a:t>OceanSITES</a:t>
            </a:r>
            <a:r>
              <a:rPr lang="en-US" sz="1600" dirty="0" smtClean="0">
                <a:solidFill>
                  <a:schemeClr val="accent2"/>
                </a:solidFill>
              </a:rPr>
              <a:t>: Who to contact?  Who’s associated with the OceanSITES catalog</a:t>
            </a:r>
            <a:r>
              <a:rPr lang="en-US" sz="1600" dirty="0">
                <a:solidFill>
                  <a:schemeClr val="accent2"/>
                </a:solidFill>
              </a:rPr>
              <a:t>? Automate registration</a:t>
            </a:r>
            <a:r>
              <a:rPr lang="en-US" sz="1600" dirty="0" smtClean="0">
                <a:solidFill>
                  <a:schemeClr val="accent2"/>
                </a:solidFill>
              </a:rPr>
              <a:t>?</a:t>
            </a:r>
            <a:endParaRPr lang="en-US" sz="1600" dirty="0" smtClean="0">
              <a:solidFill>
                <a:schemeClr val="accent2"/>
              </a:solidFill>
            </a:endParaRPr>
          </a:p>
          <a:p>
            <a:pPr lvl="1"/>
            <a:r>
              <a:rPr lang="en-US" sz="1600" dirty="0" smtClean="0">
                <a:solidFill>
                  <a:schemeClr val="accent2"/>
                </a:solidFill>
              </a:rPr>
              <a:t>How to register with the GDACs</a:t>
            </a:r>
            <a:r>
              <a:rPr lang="en-US" sz="1600" dirty="0">
                <a:solidFill>
                  <a:schemeClr val="accent2"/>
                </a:solidFill>
              </a:rPr>
              <a:t>?</a:t>
            </a:r>
            <a:endParaRPr lang="en-US" sz="1600" dirty="0" smtClean="0">
              <a:solidFill>
                <a:schemeClr val="accent2"/>
              </a:solidFill>
            </a:endParaRPr>
          </a:p>
          <a:p>
            <a:pPr lvl="1"/>
            <a:r>
              <a:rPr lang="en-US" sz="1600" dirty="0" smtClean="0">
                <a:solidFill>
                  <a:schemeClr val="accent2"/>
                </a:solidFill>
              </a:rPr>
              <a:t>Incorporate checklists for making, checking and loading OS files (including how to ftp and load files)</a:t>
            </a:r>
          </a:p>
          <a:p>
            <a:endParaRPr lang="en-US" sz="14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48541" y="1604145"/>
            <a:ext cx="5201782" cy="465647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1896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 Format Reference Manual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The quintessential OceanSITES document</a:t>
            </a:r>
          </a:p>
          <a:p>
            <a:r>
              <a:rPr lang="en-US" sz="2800" dirty="0" smtClean="0"/>
              <a:t>Complete description of OceanSITES compliance in creating </a:t>
            </a:r>
            <a:r>
              <a:rPr lang="en-US" sz="2800" dirty="0" err="1" smtClean="0"/>
              <a:t>NetCDF</a:t>
            </a:r>
            <a:r>
              <a:rPr lang="en-US" sz="2800" dirty="0" smtClean="0"/>
              <a:t> files</a:t>
            </a:r>
          </a:p>
          <a:p>
            <a:pPr lvl="1"/>
            <a:r>
              <a:rPr lang="en-US" sz="2400" dirty="0" smtClean="0">
                <a:solidFill>
                  <a:srgbClr val="008000"/>
                </a:solidFill>
              </a:rPr>
              <a:t>Extensively covers dimensions, variables, coordinate variables, attributes (metadata) and naming conventions </a:t>
            </a:r>
          </a:p>
          <a:p>
            <a:pPr lvl="1"/>
            <a:r>
              <a:rPr lang="en-US" sz="2400" dirty="0" smtClean="0">
                <a:solidFill>
                  <a:schemeClr val="accent2"/>
                </a:solidFill>
              </a:rPr>
              <a:t>Assumes pre-existing knowledge of </a:t>
            </a:r>
            <a:r>
              <a:rPr lang="en-US" sz="2400" dirty="0" err="1" smtClean="0">
                <a:solidFill>
                  <a:schemeClr val="accent2"/>
                </a:solidFill>
              </a:rPr>
              <a:t>NetCDF</a:t>
            </a:r>
            <a:endParaRPr lang="en-US" sz="2400" dirty="0" smtClean="0">
              <a:solidFill>
                <a:schemeClr val="accent2"/>
              </a:solidFill>
            </a:endParaRPr>
          </a:p>
          <a:p>
            <a:pPr lvl="1"/>
            <a:r>
              <a:rPr lang="en-US" sz="2400" dirty="0" smtClean="0">
                <a:solidFill>
                  <a:srgbClr val="C0504D"/>
                </a:solidFill>
              </a:rPr>
              <a:t>Complex to newcomers, mainly because it lacks instructions on how to make </a:t>
            </a:r>
            <a:r>
              <a:rPr lang="en-US" sz="2400" dirty="0" err="1" smtClean="0">
                <a:solidFill>
                  <a:srgbClr val="C0504D"/>
                </a:solidFill>
              </a:rPr>
              <a:t>NetCDF</a:t>
            </a:r>
            <a:r>
              <a:rPr lang="en-US" sz="2400" dirty="0" smtClean="0">
                <a:solidFill>
                  <a:srgbClr val="C0504D"/>
                </a:solidFill>
              </a:rPr>
              <a:t> files</a:t>
            </a:r>
          </a:p>
          <a:p>
            <a:pPr marL="457200" lvl="1" indent="0">
              <a:buNone/>
            </a:pP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7302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 to </a:t>
            </a:r>
            <a:r>
              <a:rPr lang="en-US" dirty="0" err="1" smtClean="0"/>
              <a:t>NetCDF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3557573"/>
          </a:xfrm>
        </p:spPr>
        <p:txBody>
          <a:bodyPr>
            <a:normAutofit fontScale="92500" lnSpcReduction="20000"/>
          </a:bodyPr>
          <a:lstStyle/>
          <a:p>
            <a:r>
              <a:rPr lang="en-US" sz="2400" dirty="0" smtClean="0"/>
              <a:t>How many people read/write </a:t>
            </a:r>
            <a:r>
              <a:rPr lang="en-US" sz="2400" dirty="0" err="1" smtClean="0"/>
              <a:t>NetCDFs</a:t>
            </a:r>
            <a:r>
              <a:rPr lang="en-US" sz="2400" dirty="0" smtClean="0"/>
              <a:t>?</a:t>
            </a:r>
          </a:p>
          <a:p>
            <a:r>
              <a:rPr lang="en-US" sz="2400" dirty="0" smtClean="0"/>
              <a:t>How many use format checker, or CF checker?</a:t>
            </a:r>
          </a:p>
          <a:p>
            <a:r>
              <a:rPr lang="en-US" sz="2400" dirty="0" smtClean="0"/>
              <a:t>Creating </a:t>
            </a:r>
            <a:r>
              <a:rPr lang="en-US" sz="2400" dirty="0"/>
              <a:t>OceanSITES compliant files can be difficult, but doesn’t have to be.</a:t>
            </a:r>
          </a:p>
          <a:p>
            <a:r>
              <a:rPr lang="en-US" sz="2400" dirty="0" smtClean="0"/>
              <a:t>New users benefit from templates</a:t>
            </a:r>
          </a:p>
          <a:p>
            <a:pPr lvl="1"/>
            <a:r>
              <a:rPr lang="en-US" sz="2000" dirty="0" smtClean="0"/>
              <a:t>Scripts can guide file creation and </a:t>
            </a:r>
            <a:r>
              <a:rPr lang="en-US" sz="2000" dirty="0" err="1" smtClean="0"/>
              <a:t>NetCDF</a:t>
            </a:r>
            <a:r>
              <a:rPr lang="en-US" sz="2000" dirty="0" smtClean="0"/>
              <a:t> interaction</a:t>
            </a:r>
          </a:p>
          <a:p>
            <a:r>
              <a:rPr lang="en-US" sz="2400" dirty="0" smtClean="0"/>
              <a:t>Consider making an OceanSITES website folder containing </a:t>
            </a:r>
            <a:r>
              <a:rPr lang="en-US" sz="2400" dirty="0" err="1" smtClean="0"/>
              <a:t>NetCDF</a:t>
            </a:r>
            <a:r>
              <a:rPr lang="en-US" sz="2400" dirty="0" smtClean="0"/>
              <a:t> reading and writing tools in many languages (to start: Python, </a:t>
            </a:r>
            <a:r>
              <a:rPr lang="en-US" sz="2400" dirty="0" err="1" smtClean="0"/>
              <a:t>Matlab</a:t>
            </a:r>
            <a:r>
              <a:rPr lang="en-US" sz="2400" dirty="0" smtClean="0"/>
              <a:t>)</a:t>
            </a:r>
          </a:p>
          <a:p>
            <a:r>
              <a:rPr lang="en-US" sz="2400" dirty="0" smtClean="0"/>
              <a:t>Provide feedback to the user about compliance issues and/or continue improving the format control and checking tools for users.</a:t>
            </a: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1893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File Sharing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3267936"/>
          </a:xfrm>
        </p:spPr>
        <p:txBody>
          <a:bodyPr>
            <a:noAutofit/>
          </a:bodyPr>
          <a:lstStyle/>
          <a:p>
            <a:r>
              <a:rPr lang="en-US" sz="2400" dirty="0" err="1" smtClean="0"/>
              <a:t>GitHub</a:t>
            </a:r>
            <a:r>
              <a:rPr lang="en-US" sz="2400" dirty="0" smtClean="0"/>
              <a:t> is a useful file exchange platform for open source projects (“social media for file sharing”)</a:t>
            </a:r>
          </a:p>
          <a:p>
            <a:r>
              <a:rPr lang="en-US" sz="2400" dirty="0" smtClean="0"/>
              <a:t>Private or public accounts available; users/partners maintain control of their own repository, but public suggestions can be incorporated</a:t>
            </a:r>
          </a:p>
          <a:p>
            <a:r>
              <a:rPr lang="en-US" sz="2400" dirty="0" smtClean="0"/>
              <a:t>Questions about writing code frequently appear and are answered on GitHub forums</a:t>
            </a:r>
          </a:p>
        </p:txBody>
      </p:sp>
    </p:spTree>
    <p:extLst>
      <p:ext uri="{BB962C8B-B14F-4D97-AF65-F5344CB8AC3E}">
        <p14:creationId xmlns:p14="http://schemas.microsoft.com/office/powerpoint/2010/main" val="2299737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253880" cy="3013413"/>
          </a:xfrm>
        </p:spPr>
        <p:txBody>
          <a:bodyPr>
            <a:normAutofit fontScale="62500" lnSpcReduction="20000"/>
          </a:bodyPr>
          <a:lstStyle/>
          <a:p>
            <a:r>
              <a:rPr lang="en-US" dirty="0" smtClean="0"/>
              <a:t>Simplify for new users (</a:t>
            </a:r>
            <a:r>
              <a:rPr lang="en-US" dirty="0" err="1" smtClean="0"/>
              <a:t>GitHub</a:t>
            </a:r>
            <a:r>
              <a:rPr lang="en-US" dirty="0" smtClean="0"/>
              <a:t>, OceanSITES file exchange folder, etc.)</a:t>
            </a:r>
          </a:p>
          <a:p>
            <a:r>
              <a:rPr lang="en-US" dirty="0" smtClean="0"/>
              <a:t>Encourage feedback on compliance, even for the experienced programmers</a:t>
            </a:r>
          </a:p>
          <a:p>
            <a:r>
              <a:rPr lang="en-US" dirty="0" smtClean="0"/>
              <a:t>Provide concise and consolidated documentation </a:t>
            </a:r>
          </a:p>
          <a:p>
            <a:r>
              <a:rPr lang="en-US" dirty="0" smtClean="0"/>
              <a:t>Write documents “step-by-step” </a:t>
            </a:r>
            <a:r>
              <a:rPr lang="en-US" dirty="0"/>
              <a:t>(checklists</a:t>
            </a:r>
            <a:r>
              <a:rPr lang="en-US" dirty="0" smtClean="0"/>
              <a:t>) to guide users into OceanSITES methods</a:t>
            </a:r>
          </a:p>
        </p:txBody>
      </p:sp>
    </p:spTree>
    <p:extLst>
      <p:ext uri="{BB962C8B-B14F-4D97-AF65-F5344CB8AC3E}">
        <p14:creationId xmlns:p14="http://schemas.microsoft.com/office/powerpoint/2010/main" val="2042648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350</TotalTime>
  <Words>336</Words>
  <Application>Microsoft Office PowerPoint</Application>
  <PresentationFormat>On-screen Show (4:3)</PresentationFormat>
  <Paragraphs>45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0" baseType="lpstr">
      <vt:lpstr>Arial</vt:lpstr>
      <vt:lpstr>Calibri</vt:lpstr>
      <vt:lpstr>Office Theme</vt:lpstr>
      <vt:lpstr>OceanSITES: New Perspectives</vt:lpstr>
      <vt:lpstr>Overview</vt:lpstr>
      <vt:lpstr>Data Provider’s Guide</vt:lpstr>
      <vt:lpstr>Data Format Reference Manual</vt:lpstr>
      <vt:lpstr>Intro to NetCDF</vt:lpstr>
      <vt:lpstr>File Sharing</vt:lpstr>
      <vt:lpstr>Summary</vt:lpstr>
    </vt:vector>
  </TitlesOfParts>
  <Company>JISAO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Promoting OceanSITES</dc:title>
  <dc:creator>Nathan Anderson</dc:creator>
  <cp:lastModifiedBy>Nathan Anderson</cp:lastModifiedBy>
  <cp:revision>55</cp:revision>
  <dcterms:created xsi:type="dcterms:W3CDTF">2016-04-07T21:55:16Z</dcterms:created>
  <dcterms:modified xsi:type="dcterms:W3CDTF">2016-04-28T12:19:11Z</dcterms:modified>
</cp:coreProperties>
</file>